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7" r:id="rId3"/>
    <p:sldId id="257" r:id="rId4"/>
    <p:sldId id="286" r:id="rId5"/>
    <p:sldId id="288" r:id="rId6"/>
    <p:sldId id="302" r:id="rId7"/>
    <p:sldId id="295" r:id="rId8"/>
    <p:sldId id="289" r:id="rId9"/>
    <p:sldId id="290" r:id="rId10"/>
    <p:sldId id="305" r:id="rId11"/>
    <p:sldId id="294" r:id="rId12"/>
    <p:sldId id="306" r:id="rId13"/>
    <p:sldId id="297" r:id="rId14"/>
    <p:sldId id="307" r:id="rId15"/>
    <p:sldId id="298" r:id="rId16"/>
    <p:sldId id="303" r:id="rId17"/>
    <p:sldId id="299" r:id="rId18"/>
    <p:sldId id="308" r:id="rId19"/>
    <p:sldId id="30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uGAYpEUa6YWxgWsB/YZMBTWyb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804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792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153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02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886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3566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677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76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892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08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8436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327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1911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930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231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357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72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MWBBCNaDB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s/free/?all-free-tier.sort-by=item.additionalFields.SortRank&amp;all-free-tier.sort-order=as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447060"/>
            <a:ext cx="9144000" cy="213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 dirty="0"/>
              <a:t>Cloud Computing</a:t>
            </a:r>
            <a:br>
              <a:rPr lang="es-ES" dirty="0"/>
            </a:br>
            <a:r>
              <a:rPr lang="es-ES" sz="4000" dirty="0">
                <a:solidFill>
                  <a:srgbClr val="FF0000"/>
                </a:solidFill>
              </a:rPr>
              <a:t>Fundamentos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420278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90" name="Google Shape;90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icrosoft Azure Cloud Technology - TEKenable">
            <a:extLst>
              <a:ext uri="{FF2B5EF4-FFF2-40B4-BE49-F238E27FC236}">
                <a16:creationId xmlns:a16="http://schemas.microsoft.com/office/drawing/2014/main" id="{671AF132-6A31-4E25-9815-5A924866E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77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73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Servicios más usados en Data </a:t>
            </a:r>
            <a:r>
              <a:rPr lang="es-ES" dirty="0" err="1"/>
              <a:t>Science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1" y="1283082"/>
            <a:ext cx="8369231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Extracción, tratamiento, almacenamiento y publicación de servicios de datos 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ECC59A-7882-45A6-9E86-D1276C391A94}"/>
              </a:ext>
            </a:extLst>
          </p:cNvPr>
          <p:cNvSpPr txBox="1"/>
          <p:nvPr/>
        </p:nvSpPr>
        <p:spPr>
          <a:xfrm>
            <a:off x="1282183" y="2366726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Maquinas Virtuales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F0FCA26-238D-49DE-B457-C2DDADD86A68}"/>
              </a:ext>
            </a:extLst>
          </p:cNvPr>
          <p:cNvSpPr txBox="1"/>
          <p:nvPr/>
        </p:nvSpPr>
        <p:spPr>
          <a:xfrm>
            <a:off x="1359938" y="2736058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Maquina virtual Linux para desarrollo de software y computación en la nube.</a:t>
            </a:r>
          </a:p>
          <a:p>
            <a:pPr algn="ctr"/>
            <a:r>
              <a:rPr lang="es-ES" sz="1200" i="1" dirty="0">
                <a:solidFill>
                  <a:schemeClr val="bg1"/>
                </a:solidFill>
              </a:rPr>
              <a:t>GPU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073F06B-7815-4FCD-AC77-6B027846FBEF}"/>
              </a:ext>
            </a:extLst>
          </p:cNvPr>
          <p:cNvSpPr txBox="1"/>
          <p:nvPr/>
        </p:nvSpPr>
        <p:spPr>
          <a:xfrm>
            <a:off x="4499948" y="2324290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 err="1">
                <a:solidFill>
                  <a:schemeClr val="bg1"/>
                </a:solidFill>
              </a:rPr>
              <a:t>APIs</a:t>
            </a:r>
            <a:r>
              <a:rPr lang="es-ES" sz="1800" b="1" dirty="0">
                <a:solidFill>
                  <a:schemeClr val="bg1"/>
                </a:solidFill>
              </a:rPr>
              <a:t> de datos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C0E5644-A73C-4C18-9A12-DB36761EF020}"/>
              </a:ext>
            </a:extLst>
          </p:cNvPr>
          <p:cNvSpPr txBox="1"/>
          <p:nvPr/>
        </p:nvSpPr>
        <p:spPr>
          <a:xfrm>
            <a:off x="4577703" y="2693622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Autoservicio de datos como Google </a:t>
            </a:r>
            <a:r>
              <a:rPr lang="es-ES" sz="1200" i="1" dirty="0" err="1">
                <a:solidFill>
                  <a:schemeClr val="bg1"/>
                </a:solidFill>
              </a:rPr>
              <a:t>Maps</a:t>
            </a:r>
            <a:r>
              <a:rPr lang="es-ES" sz="1200" i="1" dirty="0">
                <a:solidFill>
                  <a:schemeClr val="bg1"/>
                </a:solidFill>
              </a:rPr>
              <a:t> API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6F94695-46E4-4043-9049-BF72579BF5B7}"/>
              </a:ext>
            </a:extLst>
          </p:cNvPr>
          <p:cNvSpPr txBox="1"/>
          <p:nvPr/>
        </p:nvSpPr>
        <p:spPr>
          <a:xfrm>
            <a:off x="7684337" y="2324290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Publicación de API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A87FC5-8B6B-433F-931E-D42E1701200B}"/>
              </a:ext>
            </a:extLst>
          </p:cNvPr>
          <p:cNvSpPr txBox="1"/>
          <p:nvPr/>
        </p:nvSpPr>
        <p:spPr>
          <a:xfrm>
            <a:off x="7762092" y="2693622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Creación de un servicio Web para publicar un servicio de datos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FEDD9C-B439-4A1A-993D-F7ACC0E3EABA}"/>
              </a:ext>
            </a:extLst>
          </p:cNvPr>
          <p:cNvSpPr txBox="1"/>
          <p:nvPr/>
        </p:nvSpPr>
        <p:spPr>
          <a:xfrm>
            <a:off x="4577702" y="3595282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Bases de datos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4967C50-B02E-415F-B362-DDD6D9547783}"/>
              </a:ext>
            </a:extLst>
          </p:cNvPr>
          <p:cNvSpPr txBox="1"/>
          <p:nvPr/>
        </p:nvSpPr>
        <p:spPr>
          <a:xfrm>
            <a:off x="4655457" y="3964614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Despliegue y configuración de una base de datos relacional o no relacional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56D94D1-B030-4BAC-90E4-46F204768DE2}"/>
              </a:ext>
            </a:extLst>
          </p:cNvPr>
          <p:cNvSpPr txBox="1"/>
          <p:nvPr/>
        </p:nvSpPr>
        <p:spPr>
          <a:xfrm>
            <a:off x="2864472" y="4950043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Servicios de IA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7ACC8A-FDC1-4C8B-A0DC-9C214D9EDBFA}"/>
              </a:ext>
            </a:extLst>
          </p:cNvPr>
          <p:cNvSpPr txBox="1"/>
          <p:nvPr/>
        </p:nvSpPr>
        <p:spPr>
          <a:xfrm>
            <a:off x="2942227" y="5319375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Algoritmos de IA ya entrenados y listos para consumir vía API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2FCB166-C173-45AC-B035-CBB73B0E097B}"/>
              </a:ext>
            </a:extLst>
          </p:cNvPr>
          <p:cNvSpPr txBox="1"/>
          <p:nvPr/>
        </p:nvSpPr>
        <p:spPr>
          <a:xfrm>
            <a:off x="5971107" y="494379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Plataformas de datos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47DC03A-DB7D-486F-A9D3-71DDE56E33B6}"/>
              </a:ext>
            </a:extLst>
          </p:cNvPr>
          <p:cNvSpPr txBox="1"/>
          <p:nvPr/>
        </p:nvSpPr>
        <p:spPr>
          <a:xfrm>
            <a:off x="6048862" y="5313126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Plataformas de desarrollo de  pipelines para </a:t>
            </a:r>
            <a:r>
              <a:rPr lang="es-ES" sz="1200" i="1" dirty="0" err="1">
                <a:solidFill>
                  <a:schemeClr val="bg1"/>
                </a:solidFill>
              </a:rPr>
              <a:t>ETLs</a:t>
            </a:r>
            <a:r>
              <a:rPr lang="es-ES" sz="1200" i="1" dirty="0">
                <a:solidFill>
                  <a:schemeClr val="bg1"/>
                </a:solidFill>
              </a:rPr>
              <a:t> o Machine </a:t>
            </a:r>
            <a:r>
              <a:rPr lang="es-ES" sz="1200" i="1" dirty="0" err="1">
                <a:solidFill>
                  <a:schemeClr val="bg1"/>
                </a:solidFill>
              </a:rPr>
              <a:t>Learning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88E9CEC-C63A-4C7F-A208-B6B3D08FCD4C}"/>
              </a:ext>
            </a:extLst>
          </p:cNvPr>
          <p:cNvSpPr txBox="1"/>
          <p:nvPr/>
        </p:nvSpPr>
        <p:spPr>
          <a:xfrm>
            <a:off x="7762091" y="3614127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Internet </a:t>
            </a:r>
            <a:r>
              <a:rPr lang="es-ES" sz="1800" b="1" dirty="0" err="1">
                <a:solidFill>
                  <a:schemeClr val="bg1"/>
                </a:solidFill>
              </a:rPr>
              <a:t>of</a:t>
            </a:r>
            <a:r>
              <a:rPr lang="es-ES" sz="1800" b="1" dirty="0">
                <a:solidFill>
                  <a:schemeClr val="bg1"/>
                </a:solidFill>
              </a:rPr>
              <a:t> </a:t>
            </a:r>
            <a:r>
              <a:rPr lang="es-ES" sz="1800" b="1" dirty="0" err="1">
                <a:solidFill>
                  <a:schemeClr val="bg1"/>
                </a:solidFill>
              </a:rPr>
              <a:t>Things</a:t>
            </a:r>
            <a:endParaRPr lang="es-ES" sz="1800" b="1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5FE0787-3815-4501-AD0C-8CC4D94D66F8}"/>
              </a:ext>
            </a:extLst>
          </p:cNvPr>
          <p:cNvSpPr txBox="1"/>
          <p:nvPr/>
        </p:nvSpPr>
        <p:spPr>
          <a:xfrm>
            <a:off x="7839846" y="3983459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Servicios de </a:t>
            </a:r>
            <a:r>
              <a:rPr lang="es-ES" sz="1200" i="1" dirty="0" err="1">
                <a:solidFill>
                  <a:schemeClr val="bg1"/>
                </a:solidFill>
              </a:rPr>
              <a:t>streaming</a:t>
            </a:r>
            <a:r>
              <a:rPr lang="es-ES" sz="1200" i="1" dirty="0">
                <a:solidFill>
                  <a:schemeClr val="bg1"/>
                </a:solidFill>
              </a:rPr>
              <a:t>, limpieza y almacenamiento de datos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6A95C2F-65EB-4053-AAE6-CBF851C48FD0}"/>
              </a:ext>
            </a:extLst>
          </p:cNvPr>
          <p:cNvSpPr txBox="1"/>
          <p:nvPr/>
        </p:nvSpPr>
        <p:spPr>
          <a:xfrm>
            <a:off x="1282183" y="3676626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 err="1">
                <a:solidFill>
                  <a:schemeClr val="bg1"/>
                </a:solidFill>
              </a:rPr>
              <a:t>Serverless</a:t>
            </a:r>
            <a:endParaRPr lang="es-ES" sz="1800" b="1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625FD87-040A-4EC2-ADC9-775D12A4F0B8}"/>
              </a:ext>
            </a:extLst>
          </p:cNvPr>
          <p:cNvSpPr txBox="1"/>
          <p:nvPr/>
        </p:nvSpPr>
        <p:spPr>
          <a:xfrm>
            <a:off x="1359938" y="4045958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Funciones de código preparadas para ser ejecutadas con un </a:t>
            </a:r>
            <a:r>
              <a:rPr lang="es-ES" sz="1200" i="1" dirty="0" err="1">
                <a:solidFill>
                  <a:schemeClr val="bg1"/>
                </a:solidFill>
              </a:rPr>
              <a:t>trigger</a:t>
            </a:r>
            <a:r>
              <a:rPr lang="es-ES" sz="1200" i="1" dirty="0">
                <a:solidFill>
                  <a:schemeClr val="bg1"/>
                </a:solidFill>
              </a:rPr>
              <a:t> 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19050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Cloud en la empresa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92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Ventajas de usar Cloud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E946DF-6F8D-4037-B1F8-3963E782E6EC}"/>
              </a:ext>
            </a:extLst>
          </p:cNvPr>
          <p:cNvSpPr txBox="1"/>
          <p:nvPr/>
        </p:nvSpPr>
        <p:spPr>
          <a:xfrm>
            <a:off x="716902" y="2040381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Reducción de Infraestructuras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B3F602-3F6E-4F5D-BD9F-558F53B98C15}"/>
              </a:ext>
            </a:extLst>
          </p:cNvPr>
          <p:cNvSpPr txBox="1"/>
          <p:nvPr/>
        </p:nvSpPr>
        <p:spPr>
          <a:xfrm>
            <a:off x="794656" y="2686712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No es necesario invertir en servidores ya que tendremos pago por uso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4DE1ED8-AA7A-41F9-AB9B-A3DB1B8970A2}"/>
              </a:ext>
            </a:extLst>
          </p:cNvPr>
          <p:cNvSpPr txBox="1"/>
          <p:nvPr/>
        </p:nvSpPr>
        <p:spPr>
          <a:xfrm>
            <a:off x="4478489" y="2021921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Reducción de especialistas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C730349-5674-4631-8E16-6E6BE9F6D646}"/>
              </a:ext>
            </a:extLst>
          </p:cNvPr>
          <p:cNvSpPr txBox="1"/>
          <p:nvPr/>
        </p:nvSpPr>
        <p:spPr>
          <a:xfrm>
            <a:off x="4556243" y="2668252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Más facilidades para el despliegue de infraestructura a través de los portales Cloud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395A66-4200-47AA-92AD-7AB8BE3845BF}"/>
              </a:ext>
            </a:extLst>
          </p:cNvPr>
          <p:cNvSpPr txBox="1"/>
          <p:nvPr/>
        </p:nvSpPr>
        <p:spPr>
          <a:xfrm>
            <a:off x="8313051" y="2160420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Ahorro de tiempo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71E80D6-95DF-4D7D-AB46-6B066B6A02FF}"/>
              </a:ext>
            </a:extLst>
          </p:cNvPr>
          <p:cNvSpPr txBox="1"/>
          <p:nvPr/>
        </p:nvSpPr>
        <p:spPr>
          <a:xfrm>
            <a:off x="8390802" y="2623037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Despliegues de software mucho más rápidos y flexibles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FA3BFEB-EFE0-44B0-923A-4DF1A22AEC39}"/>
              </a:ext>
            </a:extLst>
          </p:cNvPr>
          <p:cNvSpPr txBox="1"/>
          <p:nvPr/>
        </p:nvSpPr>
        <p:spPr>
          <a:xfrm>
            <a:off x="4478489" y="50824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Centralización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D71454B-B9A5-4D54-BDF3-457EBA6D989F}"/>
              </a:ext>
            </a:extLst>
          </p:cNvPr>
          <p:cNvSpPr txBox="1"/>
          <p:nvPr/>
        </p:nvSpPr>
        <p:spPr>
          <a:xfrm>
            <a:off x="4575862" y="5508111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Posibilidad de tener toda la infraestructura y aplicaciones gestionadas desde un único punto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3B5CA77-4F5A-4CA3-AA2E-58521D9D995D}"/>
              </a:ext>
            </a:extLst>
          </p:cNvPr>
          <p:cNvSpPr txBox="1"/>
          <p:nvPr/>
        </p:nvSpPr>
        <p:spPr>
          <a:xfrm>
            <a:off x="716902" y="50824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Escalabilidad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57B6846-1549-4FBE-BB4B-7E0CCFAA719C}"/>
              </a:ext>
            </a:extLst>
          </p:cNvPr>
          <p:cNvSpPr txBox="1"/>
          <p:nvPr/>
        </p:nvSpPr>
        <p:spPr>
          <a:xfrm>
            <a:off x="794654" y="5545940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Aumento y disminución de capacidad de cómputo sin necesidad de compra de servidores</a:t>
            </a:r>
            <a:endParaRPr lang="es-ES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1082A49-D9FE-4AA7-903F-0B550FBFB4AB}"/>
              </a:ext>
            </a:extLst>
          </p:cNvPr>
          <p:cNvSpPr txBox="1"/>
          <p:nvPr/>
        </p:nvSpPr>
        <p:spPr>
          <a:xfrm>
            <a:off x="754627" y="3560652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Ubicuidad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BD959F-8AF8-48BC-91B8-6DB097CEDB80}"/>
              </a:ext>
            </a:extLst>
          </p:cNvPr>
          <p:cNvSpPr txBox="1"/>
          <p:nvPr/>
        </p:nvSpPr>
        <p:spPr>
          <a:xfrm>
            <a:off x="832379" y="4024103"/>
            <a:ext cx="280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Mayor flexibilidad para el trabajador al estar todos los sistemas en la nube</a:t>
            </a:r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E0D98C9-AFF1-4CEE-B11F-15A074C536B9}"/>
              </a:ext>
            </a:extLst>
          </p:cNvPr>
          <p:cNvSpPr txBox="1"/>
          <p:nvPr/>
        </p:nvSpPr>
        <p:spPr>
          <a:xfrm>
            <a:off x="4556243" y="355553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De pasivo a activo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8CC02BC-E7E3-4B53-9996-D5FD9E7585AB}"/>
              </a:ext>
            </a:extLst>
          </p:cNvPr>
          <p:cNvSpPr txBox="1"/>
          <p:nvPr/>
        </p:nvSpPr>
        <p:spPr>
          <a:xfrm>
            <a:off x="4633995" y="4018990"/>
            <a:ext cx="280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Pasamos de realizar una inversión a tener un gasto</a:t>
            </a:r>
            <a:endParaRPr lang="es-ES" sz="12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822A755-CC9A-40B4-AF52-E9AA724F3B4D}"/>
              </a:ext>
            </a:extLst>
          </p:cNvPr>
          <p:cNvSpPr txBox="1"/>
          <p:nvPr/>
        </p:nvSpPr>
        <p:spPr>
          <a:xfrm>
            <a:off x="8197314" y="50824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Ahorro de costes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648D1B4-62F3-4BBB-B756-A1129CB6F04C}"/>
              </a:ext>
            </a:extLst>
          </p:cNvPr>
          <p:cNvSpPr txBox="1"/>
          <p:nvPr/>
        </p:nvSpPr>
        <p:spPr>
          <a:xfrm>
            <a:off x="8275066" y="5545940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Los servidores y su mantenimiento es un coste enorme que se ve reducido con el pago por uso.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2FC87DB-1BF3-4FDB-8DF3-97826B12BDDB}"/>
              </a:ext>
            </a:extLst>
          </p:cNvPr>
          <p:cNvSpPr txBox="1"/>
          <p:nvPr/>
        </p:nvSpPr>
        <p:spPr>
          <a:xfrm>
            <a:off x="8402475" y="355553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Depreciación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E4F5CF6-6D1E-4AAF-97A8-E26454F31FD8}"/>
              </a:ext>
            </a:extLst>
          </p:cNvPr>
          <p:cNvSpPr txBox="1"/>
          <p:nvPr/>
        </p:nvSpPr>
        <p:spPr>
          <a:xfrm>
            <a:off x="8557984" y="3965321"/>
            <a:ext cx="280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No nos preocupamos de la depreciación de los servidores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017381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Inconvenientes de usar Cloud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E946DF-6F8D-4037-B1F8-3963E782E6EC}"/>
              </a:ext>
            </a:extLst>
          </p:cNvPr>
          <p:cNvSpPr txBox="1"/>
          <p:nvPr/>
        </p:nvSpPr>
        <p:spPr>
          <a:xfrm>
            <a:off x="661371" y="2616845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Dependencia de Internet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B3F602-3F6E-4F5D-BD9F-558F53B98C15}"/>
              </a:ext>
            </a:extLst>
          </p:cNvPr>
          <p:cNvSpPr txBox="1"/>
          <p:nvPr/>
        </p:nvSpPr>
        <p:spPr>
          <a:xfrm>
            <a:off x="528507" y="3067169"/>
            <a:ext cx="3224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Cualquier problema con el proveedor de Internet o la red va a suponer no poder usar los sistemas informáticos de la empresa 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5393881-367B-4C2D-BACD-ABC6BC582731}"/>
              </a:ext>
            </a:extLst>
          </p:cNvPr>
          <p:cNvSpPr txBox="1"/>
          <p:nvPr/>
        </p:nvSpPr>
        <p:spPr>
          <a:xfrm>
            <a:off x="8370547" y="2616845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Latencia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341503E-4381-4F24-9336-1223E23D0A04}"/>
              </a:ext>
            </a:extLst>
          </p:cNvPr>
          <p:cNvSpPr txBox="1"/>
          <p:nvPr/>
        </p:nvSpPr>
        <p:spPr>
          <a:xfrm>
            <a:off x="8241717" y="3013047"/>
            <a:ext cx="3216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Sufriremos de latencia cuando no existan data centers cercanos. Es problema con aplicaciones en real time.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D3A1C36-8ED0-47C3-8E81-D9CFF876F22D}"/>
              </a:ext>
            </a:extLst>
          </p:cNvPr>
          <p:cNvSpPr txBox="1"/>
          <p:nvPr/>
        </p:nvSpPr>
        <p:spPr>
          <a:xfrm>
            <a:off x="4333292" y="2416016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Dependencia del proveedor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CE6925B-D422-42D6-A11B-1103A963D654}"/>
              </a:ext>
            </a:extLst>
          </p:cNvPr>
          <p:cNvSpPr txBox="1"/>
          <p:nvPr/>
        </p:nvSpPr>
        <p:spPr>
          <a:xfrm>
            <a:off x="4411046" y="3062347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Es el proveedor el que se encarga de solucionar los problemas que haya con la infraestructura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2DD9F5A-23D5-4B8B-B1F6-94D084C91D00}"/>
              </a:ext>
            </a:extLst>
          </p:cNvPr>
          <p:cNvSpPr txBox="1"/>
          <p:nvPr/>
        </p:nvSpPr>
        <p:spPr>
          <a:xfrm>
            <a:off x="6278756" y="4441076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Compatibilidad e integración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81E8316-F7B1-40FD-84CE-68D119AA1472}"/>
              </a:ext>
            </a:extLst>
          </p:cNvPr>
          <p:cNvSpPr txBox="1"/>
          <p:nvPr/>
        </p:nvSpPr>
        <p:spPr>
          <a:xfrm>
            <a:off x="6087446" y="5087407"/>
            <a:ext cx="334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Cada entorno empresarial tiene sus peculiaridades y no siempre es sencilla la implantación de la nube.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A13CA46-08AA-4A17-957C-D0194787F630}"/>
              </a:ext>
            </a:extLst>
          </p:cNvPr>
          <p:cNvSpPr txBox="1"/>
          <p:nvPr/>
        </p:nvSpPr>
        <p:spPr>
          <a:xfrm>
            <a:off x="2853742" y="46278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Seguridad y privacidad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0D945EC-C736-42AB-8B71-05F9F42F446E}"/>
              </a:ext>
            </a:extLst>
          </p:cNvPr>
          <p:cNvSpPr txBox="1"/>
          <p:nvPr/>
        </p:nvSpPr>
        <p:spPr>
          <a:xfrm>
            <a:off x="2883386" y="5149984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El usuario expone a través de un tercero su activo más preciado: sus datos.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635337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Modelos Cloud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2" name="Picture 2" descr="Everything you need to know about Hybrid Cloud with DevOps">
            <a:extLst>
              <a:ext uri="{FF2B5EF4-FFF2-40B4-BE49-F238E27FC236}">
                <a16:creationId xmlns:a16="http://schemas.microsoft.com/office/drawing/2014/main" id="{0080320A-2B4C-44AA-BC79-8838E1EA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22858"/>
            <a:ext cx="5096755" cy="454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24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 err="1"/>
              <a:t>Datacenters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Infraestructura por todo el mundo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14" name="Picture 2" descr="Here's a Map of All Azure and AWS Data Centers | Data Center Knowledge">
            <a:extLst>
              <a:ext uri="{FF2B5EF4-FFF2-40B4-BE49-F238E27FC236}">
                <a16:creationId xmlns:a16="http://schemas.microsoft.com/office/drawing/2014/main" id="{2DCAE3DE-E577-45BB-B9F4-3A97D0EDA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838318"/>
            <a:ext cx="8636000" cy="42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5FE53EA-2904-44E9-A0AD-EFF8E76F1C90}"/>
              </a:ext>
            </a:extLst>
          </p:cNvPr>
          <p:cNvSpPr txBox="1"/>
          <p:nvPr/>
        </p:nvSpPr>
        <p:spPr>
          <a:xfrm>
            <a:off x="292100" y="6273800"/>
            <a:ext cx="215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4"/>
              </a:rPr>
              <a:t>Video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124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Principales proveedores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Amazon, Microsoft y Google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Top Hybrid Cloud Solutions for 2020 - The Offerings of Cloud Computing  Solution Providers">
            <a:extLst>
              <a:ext uri="{FF2B5EF4-FFF2-40B4-BE49-F238E27FC236}">
                <a16:creationId xmlns:a16="http://schemas.microsoft.com/office/drawing/2014/main" id="{C9D991E8-4460-420D-B37A-6D67CA3A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22499"/>
            <a:ext cx="5551658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EAE5D2-498A-4AF3-B5F7-CFDD69DA1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39" y="2044796"/>
            <a:ext cx="4162438" cy="43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8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Otros servicios Cloud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Abstracción de recursos informáticos y pago por uso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B28A20-64DD-4A07-80A2-C7A3F045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2" y="2210320"/>
            <a:ext cx="3593646" cy="160915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9C98C70-E154-45E6-94AF-D95EF9565027}"/>
              </a:ext>
            </a:extLst>
          </p:cNvPr>
          <p:cNvSpPr txBox="1"/>
          <p:nvPr/>
        </p:nvSpPr>
        <p:spPr>
          <a:xfrm>
            <a:off x="939283" y="4055778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Servicio de Hosting como </a:t>
            </a:r>
            <a:r>
              <a:rPr lang="es-ES" sz="1800" b="1" dirty="0" err="1">
                <a:solidFill>
                  <a:schemeClr val="bg1"/>
                </a:solidFill>
              </a:rPr>
              <a:t>Wordpress</a:t>
            </a:r>
            <a:endParaRPr lang="es-ES" sz="18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5DA163-A16D-4AF6-83B8-35371113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619" y="1634705"/>
            <a:ext cx="3832268" cy="139623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14BC0D3-5413-40BB-B188-16F1553562D4}"/>
              </a:ext>
            </a:extLst>
          </p:cNvPr>
          <p:cNvSpPr txBox="1"/>
          <p:nvPr/>
        </p:nvSpPr>
        <p:spPr>
          <a:xfrm>
            <a:off x="7129203" y="3278201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Herramientas de BI en Cloud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7D2AEE-64EB-4AEE-90EC-3F8375D60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723" y="4162277"/>
            <a:ext cx="3606896" cy="184483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13FBED0-C28A-4099-85FF-6EEA381E8C3A}"/>
              </a:ext>
            </a:extLst>
          </p:cNvPr>
          <p:cNvSpPr txBox="1"/>
          <p:nvPr/>
        </p:nvSpPr>
        <p:spPr>
          <a:xfrm>
            <a:off x="4191470" y="6140025"/>
            <a:ext cx="430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Plataformas de Data e IA</a:t>
            </a:r>
          </a:p>
        </p:txBody>
      </p:sp>
    </p:spTree>
    <p:extLst>
      <p:ext uri="{BB962C8B-B14F-4D97-AF65-F5344CB8AC3E}">
        <p14:creationId xmlns:p14="http://schemas.microsoft.com/office/powerpoint/2010/main" val="364158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251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¡Vamos a la nube!</a:t>
            </a:r>
            <a:br>
              <a:rPr lang="es-ES" dirty="0"/>
            </a:br>
            <a:r>
              <a:rPr lang="es-ES" sz="2200" dirty="0">
                <a:hlinkClick r:id="rId3"/>
              </a:rPr>
              <a:t>https://aws.amazon.com/es/free/?all-free-tier.sort-by=item.additionalFields.SortRank&amp;all-free-tier.sort-order=asc</a:t>
            </a:r>
            <a:br>
              <a:rPr lang="es-ES" dirty="0"/>
            </a:br>
            <a:endParaRPr dirty="0"/>
          </a:p>
        </p:txBody>
      </p:sp>
      <p:pic>
        <p:nvPicPr>
          <p:cNvPr id="14338" name="Picture 2" descr="Podrias subirte a la nube voladora de Goku? | •Anime• Amino">
            <a:extLst>
              <a:ext uri="{FF2B5EF4-FFF2-40B4-BE49-F238E27FC236}">
                <a16:creationId xmlns:a16="http://schemas.microsoft.com/office/drawing/2014/main" id="{FB3AA986-689B-43A1-A633-22ED280B6F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06" y="2828925"/>
            <a:ext cx="2877344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5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La vida sin Cloud Computing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Cada empresa ha creado sus propias soluciones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F6E3C12-3136-416F-94C4-1A1260A25DDD}"/>
              </a:ext>
            </a:extLst>
          </p:cNvPr>
          <p:cNvSpPr/>
          <p:nvPr/>
        </p:nvSpPr>
        <p:spPr>
          <a:xfrm>
            <a:off x="497691" y="1762118"/>
            <a:ext cx="3277400" cy="46700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4735F8-CFAA-4653-9898-4BDD0B451B21}"/>
              </a:ext>
            </a:extLst>
          </p:cNvPr>
          <p:cNvSpPr txBox="1"/>
          <p:nvPr/>
        </p:nvSpPr>
        <p:spPr>
          <a:xfrm>
            <a:off x="497689" y="3697056"/>
            <a:ext cx="3179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Concurrencia online</a:t>
            </a:r>
            <a:endParaRPr lang="es-ES" sz="18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Fear and lockdowns push Black Friday shopping further online | Business|  Economy and finance news from a German perspective | DW | 26.11.2020">
            <a:extLst>
              <a:ext uri="{FF2B5EF4-FFF2-40B4-BE49-F238E27FC236}">
                <a16:creationId xmlns:a16="http://schemas.microsoft.com/office/drawing/2014/main" id="{23C8E668-CEC8-4A83-9AD2-534C7166D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0" y="1762118"/>
            <a:ext cx="3277399" cy="18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6F5788-4FFB-4201-A690-34B4E36AC593}"/>
              </a:ext>
            </a:extLst>
          </p:cNvPr>
          <p:cNvSpPr txBox="1"/>
          <p:nvPr/>
        </p:nvSpPr>
        <p:spPr>
          <a:xfrm>
            <a:off x="587829" y="4728532"/>
            <a:ext cx="29350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Tiendas online y e-</a:t>
            </a:r>
            <a:r>
              <a:rPr lang="es-ES" i="1" dirty="0" err="1">
                <a:solidFill>
                  <a:schemeClr val="bg1">
                    <a:lumMod val="85000"/>
                  </a:schemeClr>
                </a:solidFill>
              </a:rPr>
              <a:t>commerce</a:t>
            </a:r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 cargadas de peticiones los días de picos de ventas</a:t>
            </a:r>
          </a:p>
          <a:p>
            <a:pPr algn="ctr"/>
            <a:endParaRPr lang="es-ES" i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Webs saturadas los días de lanzamiento de ofertas o nuevos productos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FD9820F-AA89-4C2C-98D5-2334E74FE923}"/>
              </a:ext>
            </a:extLst>
          </p:cNvPr>
          <p:cNvSpPr/>
          <p:nvPr/>
        </p:nvSpPr>
        <p:spPr>
          <a:xfrm>
            <a:off x="4305589" y="1762118"/>
            <a:ext cx="3277400" cy="46700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BEECF01-1273-4B38-9412-C62261481681}"/>
              </a:ext>
            </a:extLst>
          </p:cNvPr>
          <p:cNvSpPr txBox="1"/>
          <p:nvPr/>
        </p:nvSpPr>
        <p:spPr>
          <a:xfrm>
            <a:off x="4305587" y="3697056"/>
            <a:ext cx="3179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Servicios de</a:t>
            </a:r>
          </a:p>
          <a:p>
            <a:pPr algn="ctr"/>
            <a:r>
              <a:rPr lang="es-E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</a:t>
            </a:r>
            <a:endParaRPr lang="es-ES" sz="18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8FC0276-8541-44D1-B395-32DE0912CB68}"/>
              </a:ext>
            </a:extLst>
          </p:cNvPr>
          <p:cNvSpPr txBox="1"/>
          <p:nvPr/>
        </p:nvSpPr>
        <p:spPr>
          <a:xfrm>
            <a:off x="4427658" y="4674481"/>
            <a:ext cx="29350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No todas las empresas cuentan con equipos de Data </a:t>
            </a:r>
            <a:r>
              <a:rPr lang="es-ES" i="1" dirty="0" err="1">
                <a:solidFill>
                  <a:schemeClr val="bg1">
                    <a:lumMod val="85000"/>
                  </a:schemeClr>
                </a:solidFill>
              </a:rPr>
              <a:t>Scientist</a:t>
            </a:r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, que desarrollen complejos modelos de Machine </a:t>
            </a:r>
            <a:r>
              <a:rPr lang="es-ES" i="1" dirty="0" err="1">
                <a:solidFill>
                  <a:schemeClr val="bg1">
                    <a:lumMod val="85000"/>
                  </a:schemeClr>
                </a:solidFill>
              </a:rPr>
              <a:t>Learning</a:t>
            </a:r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 como reconocimiento de objetos o tratamiento de lenguaje natural</a:t>
            </a:r>
          </a:p>
        </p:txBody>
      </p:sp>
      <p:pic>
        <p:nvPicPr>
          <p:cNvPr id="2052" name="Picture 4" descr="Microsoft Build 2019: How Cognitive Services is better at handlin rich  information | Code Matters">
            <a:extLst>
              <a:ext uri="{FF2B5EF4-FFF2-40B4-BE49-F238E27FC236}">
                <a16:creationId xmlns:a16="http://schemas.microsoft.com/office/drawing/2014/main" id="{2925E363-1F0D-4445-9767-9B6F79DD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587" y="1757196"/>
            <a:ext cx="3277399" cy="179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A25806A8-1304-424B-B54E-0311A6569F5C}"/>
              </a:ext>
            </a:extLst>
          </p:cNvPr>
          <p:cNvSpPr/>
          <p:nvPr/>
        </p:nvSpPr>
        <p:spPr>
          <a:xfrm>
            <a:off x="8113484" y="1762118"/>
            <a:ext cx="3277400" cy="46700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78B8C7-03B7-4DCA-B288-345A25432673}"/>
              </a:ext>
            </a:extLst>
          </p:cNvPr>
          <p:cNvSpPr txBox="1"/>
          <p:nvPr/>
        </p:nvSpPr>
        <p:spPr>
          <a:xfrm>
            <a:off x="8162599" y="3697056"/>
            <a:ext cx="3179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Deployments</a:t>
            </a:r>
            <a:r>
              <a:rPr lang="es-E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software</a:t>
            </a:r>
            <a:endParaRPr lang="es-ES" sz="18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D86453D-8DC5-4171-80F6-A8C0A65F723E}"/>
              </a:ext>
            </a:extLst>
          </p:cNvPr>
          <p:cNvSpPr txBox="1"/>
          <p:nvPr/>
        </p:nvSpPr>
        <p:spPr>
          <a:xfrm>
            <a:off x="8229146" y="4677444"/>
            <a:ext cx="29478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Muchas cosas hay que tener en cuenta para desplegar software productivo: </a:t>
            </a:r>
            <a:r>
              <a:rPr lang="es-ES" i="1" dirty="0" err="1">
                <a:solidFill>
                  <a:schemeClr val="bg1">
                    <a:lumMod val="85000"/>
                  </a:schemeClr>
                </a:solidFill>
              </a:rPr>
              <a:t>testing</a:t>
            </a:r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, versionado, capacidad de cómputo del servidor, entre otras…</a:t>
            </a:r>
          </a:p>
        </p:txBody>
      </p:sp>
      <p:pic>
        <p:nvPicPr>
          <p:cNvPr id="2054" name="Picture 6" descr="Pokémon Go Servers need work - Imgflip">
            <a:extLst>
              <a:ext uri="{FF2B5EF4-FFF2-40B4-BE49-F238E27FC236}">
                <a16:creationId xmlns:a16="http://schemas.microsoft.com/office/drawing/2014/main" id="{9E4355CE-10D7-4EBE-934E-4CC27FE69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12324" r="3233" b="15000"/>
          <a:stretch/>
        </p:blipFill>
        <p:spPr bwMode="auto">
          <a:xfrm>
            <a:off x="8113481" y="1757196"/>
            <a:ext cx="3277399" cy="17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84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/>
      <p:bldP spid="24" grpId="0" animBg="1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¿Qué es Cloud Computing?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dicated Server or Managed Server? What you need to consider to choose one  of them - Blog MasterDC.com">
            <a:extLst>
              <a:ext uri="{FF2B5EF4-FFF2-40B4-BE49-F238E27FC236}">
                <a16:creationId xmlns:a16="http://schemas.microsoft.com/office/drawing/2014/main" id="{C42F116F-9D70-4EB4-B032-4F73DECCE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3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65393AF-0008-4D0E-AF2D-1FFEA8821139}"/>
              </a:ext>
            </a:extLst>
          </p:cNvPr>
          <p:cNvSpPr/>
          <p:nvPr/>
        </p:nvSpPr>
        <p:spPr>
          <a:xfrm>
            <a:off x="716902" y="3837410"/>
            <a:ext cx="3274744" cy="2271703"/>
          </a:xfrm>
          <a:prstGeom prst="rect">
            <a:avLst/>
          </a:prstGeom>
          <a:solidFill>
            <a:srgbClr val="0070C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Cloud Computing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Definición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BDD32F-540F-41BE-BB0D-EF1C2693AC94}"/>
              </a:ext>
            </a:extLst>
          </p:cNvPr>
          <p:cNvSpPr txBox="1"/>
          <p:nvPr/>
        </p:nvSpPr>
        <p:spPr>
          <a:xfrm>
            <a:off x="1694802" y="1994696"/>
            <a:ext cx="855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“Servicio de recursos informáticos bajo demanda, como data centers, aplicaciones o sistemas de autenticación, consumidos a través de Internet y con un modelo de pago por uso”</a:t>
            </a:r>
          </a:p>
        </p:txBody>
      </p:sp>
      <p:pic>
        <p:nvPicPr>
          <p:cNvPr id="3074" name="Picture 2" descr="IconExperience » G-Collection » Person Icon">
            <a:extLst>
              <a:ext uri="{FF2B5EF4-FFF2-40B4-BE49-F238E27FC236}">
                <a16:creationId xmlns:a16="http://schemas.microsoft.com/office/drawing/2014/main" id="{0CC8C52F-F563-4108-8AA2-84FCB63E8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46" y="4280313"/>
            <a:ext cx="11811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at laptop icon design - Transparent PNG &amp; SVG vector file">
            <a:extLst>
              <a:ext uri="{FF2B5EF4-FFF2-40B4-BE49-F238E27FC236}">
                <a16:creationId xmlns:a16="http://schemas.microsoft.com/office/drawing/2014/main" id="{ECEB1A9B-F709-4106-8FF3-5F3D22252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6" y="44136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st Server Icon - Server Icons Png - Free Transparent PNG Download - PNGkey">
            <a:extLst>
              <a:ext uri="{FF2B5EF4-FFF2-40B4-BE49-F238E27FC236}">
                <a16:creationId xmlns:a16="http://schemas.microsoft.com/office/drawing/2014/main" id="{99BBB588-8B69-402D-9A22-3C732739D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94" b="8984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61" r="26052"/>
          <a:stretch/>
        </p:blipFill>
        <p:spPr bwMode="auto">
          <a:xfrm>
            <a:off x="1368759" y="4197401"/>
            <a:ext cx="787737" cy="89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rvers - Database Server Application Server Icon, HD Png Download ,  Transparent Png Image - PNGitem">
            <a:extLst>
              <a:ext uri="{FF2B5EF4-FFF2-40B4-BE49-F238E27FC236}">
                <a16:creationId xmlns:a16="http://schemas.microsoft.com/office/drawing/2014/main" id="{19B9C2AF-97C6-4DD5-A53E-0986DBF64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94" b="9722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28" y="5024545"/>
            <a:ext cx="760434" cy="7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Servers - Database Server Application Server Icon, HD Png Download ,  Transparent Png Image - PNGitem">
            <a:extLst>
              <a:ext uri="{FF2B5EF4-FFF2-40B4-BE49-F238E27FC236}">
                <a16:creationId xmlns:a16="http://schemas.microsoft.com/office/drawing/2014/main" id="{B6957BDD-7B95-47E6-A491-2F0E1D169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94" b="9722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02" y="4333262"/>
            <a:ext cx="760434" cy="7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ome Server icono - ico,png,icns,Iconos Descargar libre">
            <a:extLst>
              <a:ext uri="{FF2B5EF4-FFF2-40B4-BE49-F238E27FC236}">
                <a16:creationId xmlns:a16="http://schemas.microsoft.com/office/drawing/2014/main" id="{7B0EDDF8-97C2-476E-A668-6083E429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54" y="4775369"/>
            <a:ext cx="686045" cy="68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170AA69A-92E2-463D-BF08-4456DC55355E}"/>
              </a:ext>
            </a:extLst>
          </p:cNvPr>
          <p:cNvSpPr/>
          <p:nvPr/>
        </p:nvSpPr>
        <p:spPr>
          <a:xfrm>
            <a:off x="6204857" y="3837410"/>
            <a:ext cx="2459954" cy="2271703"/>
          </a:xfrm>
          <a:prstGeom prst="rect">
            <a:avLst/>
          </a:prstGeom>
          <a:solidFill>
            <a:srgbClr val="0070C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Picture 2" descr="IconExperience » G-Collection » Person Icon">
            <a:extLst>
              <a:ext uri="{FF2B5EF4-FFF2-40B4-BE49-F238E27FC236}">
                <a16:creationId xmlns:a16="http://schemas.microsoft.com/office/drawing/2014/main" id="{28235235-E92D-4DA8-A3C4-17323783B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11" y="4280313"/>
            <a:ext cx="11811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lat laptop icon design - Transparent PNG &amp; SVG vector file">
            <a:extLst>
              <a:ext uri="{FF2B5EF4-FFF2-40B4-BE49-F238E27FC236}">
                <a16:creationId xmlns:a16="http://schemas.microsoft.com/office/drawing/2014/main" id="{96FF5301-8563-49D1-B62B-AD2D21A5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11" y="44136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4083F862-4590-467A-8F63-CEABD13D2277}"/>
              </a:ext>
            </a:extLst>
          </p:cNvPr>
          <p:cNvSpPr/>
          <p:nvPr/>
        </p:nvSpPr>
        <p:spPr>
          <a:xfrm>
            <a:off x="4191000" y="4635500"/>
            <a:ext cx="1905000" cy="558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2ABAB0E-2016-4F5A-A967-9F1537F9D656}"/>
              </a:ext>
            </a:extLst>
          </p:cNvPr>
          <p:cNvSpPr/>
          <p:nvPr/>
        </p:nvSpPr>
        <p:spPr>
          <a:xfrm>
            <a:off x="9056533" y="3837410"/>
            <a:ext cx="2459954" cy="2271703"/>
          </a:xfrm>
          <a:prstGeom prst="rect">
            <a:avLst/>
          </a:prstGeom>
          <a:solidFill>
            <a:srgbClr val="00B05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88" name="Picture 16" descr="Icono O cloud computing Gratis de WHCompare Isometric Web Hosting &amp; Servers">
            <a:extLst>
              <a:ext uri="{FF2B5EF4-FFF2-40B4-BE49-F238E27FC236}">
                <a16:creationId xmlns:a16="http://schemas.microsoft.com/office/drawing/2014/main" id="{998DF9BB-F6B7-472B-8310-907C4B91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9" b="98667" l="2667" r="9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854" y="4197401"/>
            <a:ext cx="1595915" cy="159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A9CEBE3-ED5B-4EFA-BBCC-8C292FB43D33}"/>
              </a:ext>
            </a:extLst>
          </p:cNvPr>
          <p:cNvCxnSpPr/>
          <p:nvPr/>
        </p:nvCxnSpPr>
        <p:spPr>
          <a:xfrm>
            <a:off x="8407400" y="4700227"/>
            <a:ext cx="965200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60F6F391-CE59-4F61-97AD-2F2965E2A2B4}"/>
              </a:ext>
            </a:extLst>
          </p:cNvPr>
          <p:cNvCxnSpPr>
            <a:cxnSpLocks/>
          </p:cNvCxnSpPr>
          <p:nvPr/>
        </p:nvCxnSpPr>
        <p:spPr>
          <a:xfrm flipH="1">
            <a:off x="8396326" y="4973261"/>
            <a:ext cx="977708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73256D0-539E-4CB4-96B7-0A5717A6A3E4}"/>
              </a:ext>
            </a:extLst>
          </p:cNvPr>
          <p:cNvSpPr txBox="1"/>
          <p:nvPr/>
        </p:nvSpPr>
        <p:spPr>
          <a:xfrm>
            <a:off x="2785795" y="5698049"/>
            <a:ext cx="120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Premise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0481C71-D569-4A6B-B650-C9F9BB55F2B2}"/>
              </a:ext>
            </a:extLst>
          </p:cNvPr>
          <p:cNvSpPr txBox="1"/>
          <p:nvPr/>
        </p:nvSpPr>
        <p:spPr>
          <a:xfrm>
            <a:off x="7413997" y="5750427"/>
            <a:ext cx="120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Premise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40FD6A7-C4D3-47FA-AB1D-2E43045EB925}"/>
              </a:ext>
            </a:extLst>
          </p:cNvPr>
          <p:cNvSpPr txBox="1"/>
          <p:nvPr/>
        </p:nvSpPr>
        <p:spPr>
          <a:xfrm>
            <a:off x="10470456" y="5750426"/>
            <a:ext cx="120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93758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Cloud Computing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Características principales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8F4156-CCCA-4684-8872-2DCEFB015DEC}"/>
              </a:ext>
            </a:extLst>
          </p:cNvPr>
          <p:cNvSpPr txBox="1"/>
          <p:nvPr/>
        </p:nvSpPr>
        <p:spPr>
          <a:xfrm>
            <a:off x="337967" y="2383660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 err="1">
                <a:solidFill>
                  <a:schemeClr val="bg1"/>
                </a:solidFill>
              </a:rPr>
              <a:t>Autoescalado</a:t>
            </a:r>
            <a:endParaRPr lang="es-ES" sz="18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3F5924-790F-4416-B066-D32054B915EE}"/>
              </a:ext>
            </a:extLst>
          </p:cNvPr>
          <p:cNvSpPr txBox="1"/>
          <p:nvPr/>
        </p:nvSpPr>
        <p:spPr>
          <a:xfrm>
            <a:off x="561780" y="2766836"/>
            <a:ext cx="255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Despliegue de instancias de manera automática en función de la saturación del servidor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2242DF5-9EF1-4BE0-9F60-74C3AC9E4A3D}"/>
              </a:ext>
            </a:extLst>
          </p:cNvPr>
          <p:cNvSpPr txBox="1"/>
          <p:nvPr/>
        </p:nvSpPr>
        <p:spPr>
          <a:xfrm>
            <a:off x="3081685" y="2393423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 err="1">
                <a:solidFill>
                  <a:schemeClr val="bg1"/>
                </a:solidFill>
              </a:rPr>
              <a:t>Pay</a:t>
            </a:r>
            <a:r>
              <a:rPr lang="es-ES" sz="1800" b="1" dirty="0">
                <a:solidFill>
                  <a:schemeClr val="bg1"/>
                </a:solidFill>
              </a:rPr>
              <a:t> as a </a:t>
            </a:r>
            <a:r>
              <a:rPr lang="es-ES" sz="1800" b="1" dirty="0" err="1">
                <a:solidFill>
                  <a:schemeClr val="bg1"/>
                </a:solidFill>
              </a:rPr>
              <a:t>service</a:t>
            </a:r>
            <a:endParaRPr lang="es-ES" sz="1800" b="1" dirty="0">
              <a:solidFill>
                <a:schemeClr val="bg1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8994567-6328-4812-9751-CCEB7EE594C8}"/>
              </a:ext>
            </a:extLst>
          </p:cNvPr>
          <p:cNvSpPr txBox="1"/>
          <p:nvPr/>
        </p:nvSpPr>
        <p:spPr>
          <a:xfrm>
            <a:off x="3301283" y="2793533"/>
            <a:ext cx="2552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Pago por cada uso del servicio, no por tener el servicio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CB9400-FA8A-4EDA-8901-9CC92CFBF1BE}"/>
              </a:ext>
            </a:extLst>
          </p:cNvPr>
          <p:cNvSpPr txBox="1"/>
          <p:nvPr/>
        </p:nvSpPr>
        <p:spPr>
          <a:xfrm>
            <a:off x="7714384" y="4253590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Seguridad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3783401-F38C-47EC-BDE8-4D1EC73C8511}"/>
              </a:ext>
            </a:extLst>
          </p:cNvPr>
          <p:cNvSpPr txBox="1"/>
          <p:nvPr/>
        </p:nvSpPr>
        <p:spPr>
          <a:xfrm>
            <a:off x="7933982" y="4653700"/>
            <a:ext cx="2552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Protocolos y herramientas de seguridad ya implementados en el propio Cloud. Servicios de </a:t>
            </a:r>
            <a:r>
              <a:rPr lang="es-ES" sz="1200" i="1" dirty="0" err="1">
                <a:solidFill>
                  <a:schemeClr val="bg1"/>
                </a:solidFill>
              </a:rPr>
              <a:t>backup</a:t>
            </a:r>
            <a:r>
              <a:rPr lang="es-ES" sz="1200" i="1" dirty="0">
                <a:solidFill>
                  <a:schemeClr val="bg1"/>
                </a:solidFill>
              </a:rPr>
              <a:t> y replicación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E52019B-1985-481E-B3A9-158A46A26BE9}"/>
              </a:ext>
            </a:extLst>
          </p:cNvPr>
          <p:cNvSpPr txBox="1"/>
          <p:nvPr/>
        </p:nvSpPr>
        <p:spPr>
          <a:xfrm>
            <a:off x="5986202" y="2393423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Ahorro tiempo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7062B03-193A-4E2E-9010-5AF509A736B8}"/>
              </a:ext>
            </a:extLst>
          </p:cNvPr>
          <p:cNvSpPr txBox="1"/>
          <p:nvPr/>
        </p:nvSpPr>
        <p:spPr>
          <a:xfrm>
            <a:off x="6205800" y="2793533"/>
            <a:ext cx="2552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Mayor velocidad y agilidad en los despliegues de software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20AC2F5-B005-480A-9DAA-702919CB7CBE}"/>
              </a:ext>
            </a:extLst>
          </p:cNvPr>
          <p:cNvSpPr txBox="1"/>
          <p:nvPr/>
        </p:nvSpPr>
        <p:spPr>
          <a:xfrm>
            <a:off x="4821444" y="4343811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Virtualización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3E639F6-C74C-4D6C-A0D9-EFA13420F877}"/>
              </a:ext>
            </a:extLst>
          </p:cNvPr>
          <p:cNvSpPr txBox="1"/>
          <p:nvPr/>
        </p:nvSpPr>
        <p:spPr>
          <a:xfrm>
            <a:off x="4981188" y="4743920"/>
            <a:ext cx="2673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Permite emular de forma virtual un servidor, ordenador, sistema operativo u otros recursos, dentro de un equipo real.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4C64DF4-272E-4437-9DF3-6DF4763AD056}"/>
              </a:ext>
            </a:extLst>
          </p:cNvPr>
          <p:cNvSpPr txBox="1"/>
          <p:nvPr/>
        </p:nvSpPr>
        <p:spPr>
          <a:xfrm>
            <a:off x="8858382" y="2396067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Facilidad de uso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A4AE730-CD94-48C3-B52E-8F4E3FD1E6CA}"/>
              </a:ext>
            </a:extLst>
          </p:cNvPr>
          <p:cNvSpPr txBox="1"/>
          <p:nvPr/>
        </p:nvSpPr>
        <p:spPr>
          <a:xfrm>
            <a:off x="9077980" y="2796177"/>
            <a:ext cx="255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Interfaz de usuario sencilla para la creación, configuración y mantenimiento de recursos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0A31541-77AA-473F-85B3-1F3306026409}"/>
              </a:ext>
            </a:extLst>
          </p:cNvPr>
          <p:cNvSpPr txBox="1"/>
          <p:nvPr/>
        </p:nvSpPr>
        <p:spPr>
          <a:xfrm>
            <a:off x="1705778" y="4343811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Alta disponibilidad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FD721A6-ECFA-451F-AB95-0C1BEBE27E7B}"/>
              </a:ext>
            </a:extLst>
          </p:cNvPr>
          <p:cNvSpPr txBox="1"/>
          <p:nvPr/>
        </p:nvSpPr>
        <p:spPr>
          <a:xfrm>
            <a:off x="1925376" y="4743921"/>
            <a:ext cx="255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Los proveedores </a:t>
            </a:r>
            <a:r>
              <a:rPr lang="es-ES" sz="1200" i="1" dirty="0" err="1">
                <a:solidFill>
                  <a:schemeClr val="bg1"/>
                </a:solidFill>
              </a:rPr>
              <a:t>cloud</a:t>
            </a:r>
            <a:r>
              <a:rPr lang="es-ES" sz="1200" i="1" dirty="0">
                <a:solidFill>
                  <a:schemeClr val="bg1"/>
                </a:solidFill>
              </a:rPr>
              <a:t> garantizan una alta disponibilidad de los servicios con prevención de caídas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27516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Clasificación de servicios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12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Tipos de Servicios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Según su capa de abstracción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8" name="Picture 12" descr="Who Manages Cloud IaaS, PaaS, and SaaS Services – The Enterprise Cloud Blog">
            <a:extLst>
              <a:ext uri="{FF2B5EF4-FFF2-40B4-BE49-F238E27FC236}">
                <a16:creationId xmlns:a16="http://schemas.microsoft.com/office/drawing/2014/main" id="{B6C74D45-FA46-4C02-808C-D86CCE96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16" y="2103120"/>
            <a:ext cx="8431767" cy="402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42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1DE7999-2CB1-46A9-83D3-4CBFA9A6029A}"/>
              </a:ext>
            </a:extLst>
          </p:cNvPr>
          <p:cNvSpPr/>
          <p:nvPr/>
        </p:nvSpPr>
        <p:spPr>
          <a:xfrm>
            <a:off x="3162300" y="1787518"/>
            <a:ext cx="5702300" cy="4729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Tipos de Servicios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Según su capa de abstracción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8" name="Picture 4" descr="Cloud Computing - Choosing the Right Deployment Method | ERP Solutions &amp;  Software From K3 Syspro">
            <a:extLst>
              <a:ext uri="{FF2B5EF4-FFF2-40B4-BE49-F238E27FC236}">
                <a16:creationId xmlns:a16="http://schemas.microsoft.com/office/drawing/2014/main" id="{0C1AE23D-D9A9-42AF-B60A-349493874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787518"/>
            <a:ext cx="5181081" cy="456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40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730</Words>
  <Application>Microsoft Office PowerPoint</Application>
  <PresentationFormat>Panorámica</PresentationFormat>
  <Paragraphs>104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Segoe UI</vt:lpstr>
      <vt:lpstr>Office Theme</vt:lpstr>
      <vt:lpstr>Cloud Computing Fundamentos</vt:lpstr>
      <vt:lpstr>La vida sin Cloud Computing</vt:lpstr>
      <vt:lpstr>¿Qué es Cloud Computing?</vt:lpstr>
      <vt:lpstr>Presentación de PowerPoint</vt:lpstr>
      <vt:lpstr>Cloud Computing</vt:lpstr>
      <vt:lpstr>Cloud Computing</vt:lpstr>
      <vt:lpstr>Clasificación de servicios</vt:lpstr>
      <vt:lpstr>Tipos de Servicios</vt:lpstr>
      <vt:lpstr>Tipos de Servicios</vt:lpstr>
      <vt:lpstr>Presentación de PowerPoint</vt:lpstr>
      <vt:lpstr>Servicios más usados en Data Science</vt:lpstr>
      <vt:lpstr>Cloud en la empresa</vt:lpstr>
      <vt:lpstr>Ventajas de usar Cloud</vt:lpstr>
      <vt:lpstr>Inconvenientes de usar Cloud</vt:lpstr>
      <vt:lpstr>Modelos Cloud</vt:lpstr>
      <vt:lpstr>Datacenters</vt:lpstr>
      <vt:lpstr>Principales proveedores</vt:lpstr>
      <vt:lpstr>Otros servicios Cloud</vt:lpstr>
      <vt:lpstr>¡Vamos a la nube! https://aws.amazon.com/es/free/?all-free-tier.sort-by=item.additionalFields.SortRank&amp;all-free-tier.sort-order=asc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Fundamentos</dc:title>
  <dc:creator>Daniel Ortiz</dc:creator>
  <cp:lastModifiedBy>Daniel Ortiz</cp:lastModifiedBy>
  <cp:revision>33</cp:revision>
  <dcterms:created xsi:type="dcterms:W3CDTF">2020-10-12T14:09:12Z</dcterms:created>
  <dcterms:modified xsi:type="dcterms:W3CDTF">2021-01-06T19:37:35Z</dcterms:modified>
</cp:coreProperties>
</file>